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1353"/>
            <a:ext cx="7556421" cy="311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250"/>
              </a:lnSpc>
              <a:buNone/>
            </a:pPr>
            <a:r>
              <a:rPr lang="en-US" sz="9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 Price Prediction</a:t>
            </a:r>
            <a:endParaRPr lang="en-US" sz="9800" dirty="0"/>
          </a:p>
        </p:txBody>
      </p:sp>
      <p:sp>
        <p:nvSpPr>
          <p:cNvPr id="4" name="Text 1"/>
          <p:cNvSpPr/>
          <p:nvPr/>
        </p:nvSpPr>
        <p:spPr>
          <a:xfrm>
            <a:off x="793790" y="4760238"/>
            <a:ext cx="75564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Using Machine Learning for Automotive Valuation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6347698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machine learning project comparing regression models to predict vehicle prices based on specifications and market data.      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0437"/>
            <a:ext cx="754451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Actual vs. Predicted Prices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17602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validation of model accuracy through scatter plot analysis reveals prediction quality across the full price range.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741176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point represents a vehicle. Points clustering along the diagonal line indicate accurate predictions. Vertical distance from the diagonal shows prediction error. Both models perform well across price ranges, with tighter clustering in mid-range vehicles ($10K-$40K) and slightly wider variance at price extremes, suggesting robust practical applicability for typical automotive transactions.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173742"/>
            <a:ext cx="7556421" cy="2415421"/>
          </a:xfrm>
          <a:prstGeom prst="roundRect">
            <a:avLst>
              <a:gd name="adj" fmla="val 3944"/>
            </a:avLst>
          </a:prstGeom>
          <a:solidFill>
            <a:srgbClr val="D0C3E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5517833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17306" y="5457230"/>
            <a:ext cx="659249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Linear Regression and Lasso Regression both achieve strong predictive performance. Model selection depends on priority: choose Linear Regression for maximum accuracy, or Lasso for enhanced stability and feature interpretability.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955" y="894874"/>
            <a:ext cx="7279005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Accurate Car Pricing Matters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594955" y="1734145"/>
            <a:ext cx="7954089" cy="815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Buying and selling vehicles requires reliable price estimation. Traditional pricing methods often lack consistency and fail to capture the complex relationships between vehicle features and market value. Machine learning provides a data-driven approach to pricing accuracy.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4955" y="2741176"/>
            <a:ext cx="7954089" cy="1020961"/>
          </a:xfrm>
          <a:prstGeom prst="roundRect">
            <a:avLst>
              <a:gd name="adj" fmla="val 69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72478" y="2918698"/>
            <a:ext cx="233755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Make &amp; Model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72478" y="3312676"/>
            <a:ext cx="7599045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reputation and vehicle segment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94955" y="3932039"/>
            <a:ext cx="7954089" cy="1020961"/>
          </a:xfrm>
          <a:prstGeom prst="roundRect">
            <a:avLst>
              <a:gd name="adj" fmla="val 69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2478" y="4109561"/>
            <a:ext cx="233755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Year &amp; Mileage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72478" y="4503539"/>
            <a:ext cx="7599045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and usage impact value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94955" y="5122902"/>
            <a:ext cx="7954089" cy="1020961"/>
          </a:xfrm>
          <a:prstGeom prst="roundRect">
            <a:avLst>
              <a:gd name="adj" fmla="val 69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72478" y="5300424"/>
            <a:ext cx="233755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Engine &amp; Fuel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72478" y="5694402"/>
            <a:ext cx="7599045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and efficiency factors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94955" y="6313765"/>
            <a:ext cx="7954089" cy="1020961"/>
          </a:xfrm>
          <a:prstGeom prst="roundRect">
            <a:avLst>
              <a:gd name="adj" fmla="val 69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72478" y="6491288"/>
            <a:ext cx="233755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Transmission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72478" y="6885265"/>
            <a:ext cx="7599045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Drivetrain configuration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843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0316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aims to develop a predictive model that accurately estimates car prices and provides actionable insights into feature importance.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126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61834" y="4033897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530906" y="409051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Accurate Model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1530906" y="4616529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predictive model that minimizes prediction error across diverse vehicle types and price ranges.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40126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303937" y="4033897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8"/>
          <p:cNvSpPr/>
          <p:nvPr/>
        </p:nvSpPr>
        <p:spPr>
          <a:xfrm>
            <a:off x="5973008" y="409051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Compare Approaches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5973008" y="4616529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Linear Regression against Lasso Regression to identify the best balance between accuracy and generalization.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77995" y="40126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46040" y="4033897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2"/>
          <p:cNvSpPr/>
          <p:nvPr/>
        </p:nvSpPr>
        <p:spPr>
          <a:xfrm>
            <a:off x="10415111" y="409051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Analysis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10415111" y="4616529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which vehicle characteristics have the strongest influence on pricing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243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270902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Composition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332577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1,002 cars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comprehensive sample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3087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 features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detailed vehicle specs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359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Price (continuous variable)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70902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4856321" y="33257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Make, model, year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76797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 type, fuel type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21016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Mileage, transmission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65236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Drivetrain configuration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996226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 were handled strategically: numeric features imputed with median values, categorical features filled with "Unknown" designation, ensuring data integrity without bias.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73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225" y="2863691"/>
            <a:ext cx="6670119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Preprocessing Pipeline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57225" y="3790712"/>
            <a:ext cx="1331595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Careful data preparation ensures model quality and prevents bias from compromising predictions.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7225" y="4302323"/>
            <a:ext cx="187762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57225" y="4598551"/>
            <a:ext cx="6564035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7" name="Text 4"/>
          <p:cNvSpPr/>
          <p:nvPr/>
        </p:nvSpPr>
        <p:spPr>
          <a:xfrm>
            <a:off x="657225" y="4738092"/>
            <a:ext cx="391358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Remove Non-Predictive Columns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57225" y="5173504"/>
            <a:ext cx="656403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Eliminated name and description fields as they lack predictive value.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09021" y="4302323"/>
            <a:ext cx="187762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09021" y="4598551"/>
            <a:ext cx="6564154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1" name="Text 8"/>
          <p:cNvSpPr/>
          <p:nvPr/>
        </p:nvSpPr>
        <p:spPr>
          <a:xfrm>
            <a:off x="7409021" y="4738092"/>
            <a:ext cx="270414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Handle Missing Values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409021" y="5173504"/>
            <a:ext cx="6564154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median imputation for numeric features and "Unknown" for categorical data.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57225" y="6102787"/>
            <a:ext cx="187762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57225" y="6399014"/>
            <a:ext cx="6564035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5" name="Text 12"/>
          <p:cNvSpPr/>
          <p:nvPr/>
        </p:nvSpPr>
        <p:spPr>
          <a:xfrm>
            <a:off x="657225" y="6538555"/>
            <a:ext cx="3447336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Encode Categorical Variables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57225" y="6973967"/>
            <a:ext cx="6564035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OneHotEncoder to convert categorical features into numeric representations.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7409021" y="6102787"/>
            <a:ext cx="187762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7409021" y="6399014"/>
            <a:ext cx="6564154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9" name="Text 16"/>
          <p:cNvSpPr/>
          <p:nvPr/>
        </p:nvSpPr>
        <p:spPr>
          <a:xfrm>
            <a:off x="7409021" y="6538555"/>
            <a:ext cx="279689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Scale Numeric Features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409021" y="6973967"/>
            <a:ext cx="6564154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StandardScaler to normalize all numeric features to comparable ranges.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741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726" y="2896314"/>
            <a:ext cx="7524036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Selection &amp; Architecture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64726" y="3833932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regression approaches were selected to demonstrate the spectrum of model complexity and regularization strategies in price prediction.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64726" y="4541282"/>
            <a:ext cx="261151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Linear Regression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64726" y="5057537"/>
            <a:ext cx="6418778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baseline model assumes a linear relationship between features and price. It provides interpretability and establishes performance benchmarks.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64726" y="6139934"/>
            <a:ext cx="641877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interpretation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4726" y="6510218"/>
            <a:ext cx="641877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computation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64726" y="6880503"/>
            <a:ext cx="641877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Sensitive to outliers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4516" y="4541282"/>
            <a:ext cx="261151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Lasso Regression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554516" y="5057537"/>
            <a:ext cx="6418778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Applies L1 regularization to penalize complex models, automatically performing feature selection and reducing overfitting risk.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54516" y="5836087"/>
            <a:ext cx="641877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regularization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54516" y="6206371"/>
            <a:ext cx="641877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selection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54516" y="6576655"/>
            <a:ext cx="641877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generalization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64726" y="7464385"/>
            <a:ext cx="13300948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models implemented using Scikit-learn Pipelines for reproducibility and clean preprocessing workflows.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43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421" y="3168967"/>
            <a:ext cx="8978027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&amp; Evaluation Methodology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98421" y="4154210"/>
            <a:ext cx="1323355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rigorous evaluation framework ensures reliable performance assessment and prevents overfitting bias.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8421" y="4697849"/>
            <a:ext cx="13233559" cy="2377202"/>
          </a:xfrm>
          <a:prstGeom prst="roundRect">
            <a:avLst>
              <a:gd name="adj" fmla="val 352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06041" y="4705469"/>
            <a:ext cx="6609159" cy="1180981"/>
          </a:xfrm>
          <a:prstGeom prst="roundRect">
            <a:avLst>
              <a:gd name="adj" fmla="val 7097"/>
            </a:avLst>
          </a:prstGeom>
          <a:solidFill>
            <a:srgbClr val="E0D7F4"/>
          </a:solidFill>
          <a:ln/>
        </p:spPr>
      </p:sp>
      <p:sp>
        <p:nvSpPr>
          <p:cNvPr id="7" name="Text 4"/>
          <p:cNvSpPr/>
          <p:nvPr/>
        </p:nvSpPr>
        <p:spPr>
          <a:xfrm>
            <a:off x="905589" y="4905018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Train-Test Split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05589" y="5367695"/>
            <a:ext cx="621006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 training / 20% testing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315200" y="4705469"/>
            <a:ext cx="6609159" cy="1180981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10" name="Shape 7"/>
          <p:cNvSpPr/>
          <p:nvPr/>
        </p:nvSpPr>
        <p:spPr>
          <a:xfrm>
            <a:off x="7315200" y="4705469"/>
            <a:ext cx="22860" cy="1180981"/>
          </a:xfrm>
          <a:prstGeom prst="roundRect">
            <a:avLst>
              <a:gd name="adj" fmla="val 366626"/>
            </a:avLst>
          </a:prstGeom>
          <a:solidFill>
            <a:srgbClr val="C6BDDA"/>
          </a:solidFill>
          <a:ln/>
        </p:spPr>
      </p:sp>
      <p:sp>
        <p:nvSpPr>
          <p:cNvPr id="11" name="Text 8"/>
          <p:cNvSpPr/>
          <p:nvPr/>
        </p:nvSpPr>
        <p:spPr>
          <a:xfrm>
            <a:off x="7514749" y="4905018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R² Score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514749" y="5367695"/>
            <a:ext cx="621006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Variance explained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6041" y="5886450"/>
            <a:ext cx="6609159" cy="1180981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041" y="5886450"/>
            <a:ext cx="6609159" cy="22860"/>
          </a:xfrm>
          <a:prstGeom prst="roundRect">
            <a:avLst>
              <a:gd name="adj" fmla="val 366626"/>
            </a:avLst>
          </a:prstGeom>
          <a:solidFill>
            <a:srgbClr val="C6BDDA"/>
          </a:solidFill>
          <a:ln/>
        </p:spPr>
      </p:sp>
      <p:sp>
        <p:nvSpPr>
          <p:cNvPr id="15" name="Text 12"/>
          <p:cNvSpPr/>
          <p:nvPr/>
        </p:nvSpPr>
        <p:spPr>
          <a:xfrm>
            <a:off x="905589" y="6085999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MAE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905589" y="6548676"/>
            <a:ext cx="621006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absolute error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315200" y="5886450"/>
            <a:ext cx="6609159" cy="1180981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5886450"/>
            <a:ext cx="22860" cy="1180981"/>
          </a:xfrm>
          <a:prstGeom prst="roundRect">
            <a:avLst>
              <a:gd name="adj" fmla="val 366626"/>
            </a:avLst>
          </a:prstGeom>
          <a:solidFill>
            <a:srgbClr val="C6BDDA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5886450"/>
            <a:ext cx="6609159" cy="22860"/>
          </a:xfrm>
          <a:prstGeom prst="roundRect">
            <a:avLst>
              <a:gd name="adj" fmla="val 366626"/>
            </a:avLst>
          </a:prstGeom>
          <a:solidFill>
            <a:srgbClr val="C6BDDA"/>
          </a:solidFill>
          <a:ln/>
        </p:spPr>
      </p:sp>
      <p:sp>
        <p:nvSpPr>
          <p:cNvPr id="20" name="Text 17"/>
          <p:cNvSpPr/>
          <p:nvPr/>
        </p:nvSpPr>
        <p:spPr>
          <a:xfrm>
            <a:off x="7514749" y="6085999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RMSE</a:t>
            </a:r>
            <a:endParaRPr lang="en-US" sz="2150" dirty="0"/>
          </a:p>
        </p:txBody>
      </p:sp>
      <p:sp>
        <p:nvSpPr>
          <p:cNvPr id="21" name="Text 18"/>
          <p:cNvSpPr/>
          <p:nvPr/>
        </p:nvSpPr>
        <p:spPr>
          <a:xfrm>
            <a:off x="7514749" y="6548676"/>
            <a:ext cx="621006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Penalizes large errors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698421" y="7299484"/>
            <a:ext cx="13233559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Score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measures goodness of fit (0-1 scale).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interpretable dollar error.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RMSE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emphasizes larger prediction deviations, crucial for extreme price ranges.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79" y="377309"/>
            <a:ext cx="4476036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Linear Regression Results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480179" y="1123355"/>
            <a:ext cx="13670042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baseline model demonstrates solid predictive performance with good generalization across the vehicle price spectrum.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179" y="1497211"/>
            <a:ext cx="13670042" cy="76551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0179" y="9306639"/>
            <a:ext cx="13670042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R² score of 0.88 indicates the model explains 88% of price variance. Average prediction error of $3,500 represents reasonable accuracy for diverse vehicle segments. Slight overfitting suggests improved regularization could enhance test-set performance.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558" y="367308"/>
            <a:ext cx="4198739" cy="459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Lasso Regression Results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467558" y="1093708"/>
            <a:ext cx="1369528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Regularization improves generalization by reducing model complexity and automatically selecting the most influential features.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58" y="1457682"/>
            <a:ext cx="13695283" cy="76692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558" y="9277231"/>
            <a:ext cx="13695283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Lasso's R² of 0.86 is marginally lower than Linear Regression, indicating a slight accuracy trade-off. However, enhanced regularization produces more stable predictions on unseen data. The model automatically eliminated less important features, improving interpretability while maintaining competitive MAE performance.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2025-11-03T09:13:44Z</dcterms:created>
  <dcterms:modified xsi:type="dcterms:W3CDTF">2025-11-03T09:13:44Z</dcterms:modified>
</cp:coreProperties>
</file>